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9" r:id="rId14"/>
    <p:sldId id="270" r:id="rId15"/>
    <p:sldId id="271" r:id="rId16"/>
    <p:sldId id="272" r:id="rId17"/>
    <p:sldId id="280" r:id="rId18"/>
    <p:sldId id="281" r:id="rId19"/>
    <p:sldId id="282" r:id="rId20"/>
    <p:sldId id="283" r:id="rId21"/>
    <p:sldId id="284" r:id="rId22"/>
    <p:sldId id="285" r:id="rId23"/>
    <p:sldId id="287" r:id="rId24"/>
    <p:sldId id="28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La bombe 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  <p:pic>
        <p:nvPicPr>
          <p:cNvPr id="1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3327155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85" y="332715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39" y="332715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893" y="3327152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47" y="3327151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01" y="3327150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855" y="3327149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7279" y="2347414"/>
            <a:ext cx="11797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Dimbo" panose="020B0603010101010101" pitchFamily="34" charset="0"/>
              </a:rPr>
              <a:t>Rewrite </a:t>
            </a:r>
            <a:r>
              <a:rPr lang="fr-FR" sz="4400" dirty="0" err="1">
                <a:latin typeface="Dimbo" panose="020B0603010101010101" pitchFamily="34" charset="0"/>
              </a:rPr>
              <a:t>from</a:t>
            </a:r>
            <a:r>
              <a:rPr lang="fr-FR" sz="4400" dirty="0">
                <a:latin typeface="Dimbo" panose="020B0603010101010101" pitchFamily="34" charset="0"/>
              </a:rPr>
              <a:t> the « </a:t>
            </a:r>
            <a:r>
              <a:rPr lang="fr-FR" sz="4400" dirty="0" err="1">
                <a:latin typeface="Dimbo" panose="020B0603010101010101" pitchFamily="34" charset="0"/>
              </a:rPr>
              <a:t>we</a:t>
            </a:r>
            <a:r>
              <a:rPr lang="fr-FR" sz="4400" dirty="0">
                <a:latin typeface="Dimbo" panose="020B0603010101010101" pitchFamily="34" charset="0"/>
              </a:rPr>
              <a:t> » perspective</a:t>
            </a:r>
            <a:r>
              <a:rPr lang="fr-FR" sz="4400" dirty="0" smtClean="0">
                <a:latin typeface="Dimbo" panose="020B0603010101010101" pitchFamily="34" charset="0"/>
              </a:rPr>
              <a:t>:</a:t>
            </a:r>
          </a:p>
          <a:p>
            <a:endParaRPr lang="fr-FR" sz="4400" dirty="0">
              <a:latin typeface="Dimbo" panose="020B0603010101010101" pitchFamily="34" charset="0"/>
            </a:endParaRPr>
          </a:p>
          <a:p>
            <a:r>
              <a:rPr lang="fr-FR" sz="4400" dirty="0" smtClean="0">
                <a:latin typeface="Dimbo" panose="020B0603010101010101" pitchFamily="34" charset="0"/>
              </a:rPr>
              <a:t>Il va nager à la piscine ce week-end.</a:t>
            </a:r>
            <a:endParaRPr lang="fr-FR" sz="44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10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442950"/>
            <a:ext cx="11797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Dimbo" panose="020B0603010101010101" pitchFamily="34" charset="0"/>
              </a:rPr>
              <a:t>Rewrite </a:t>
            </a:r>
            <a:r>
              <a:rPr lang="fr-FR" sz="4400" dirty="0" err="1">
                <a:latin typeface="Dimbo" panose="020B0603010101010101" pitchFamily="34" charset="0"/>
              </a:rPr>
              <a:t>from</a:t>
            </a:r>
            <a:r>
              <a:rPr lang="fr-FR" sz="4400" dirty="0">
                <a:latin typeface="Dimbo" panose="020B0603010101010101" pitchFamily="34" charset="0"/>
              </a:rPr>
              <a:t> the « </a:t>
            </a:r>
            <a:r>
              <a:rPr lang="fr-FR" sz="4400" dirty="0" err="1">
                <a:latin typeface="Dimbo" panose="020B0603010101010101" pitchFamily="34" charset="0"/>
              </a:rPr>
              <a:t>we</a:t>
            </a:r>
            <a:r>
              <a:rPr lang="fr-FR" sz="4400" dirty="0">
                <a:latin typeface="Dimbo" panose="020B0603010101010101" pitchFamily="34" charset="0"/>
              </a:rPr>
              <a:t> » perspective</a:t>
            </a:r>
            <a:r>
              <a:rPr lang="fr-FR" sz="4400" dirty="0" smtClean="0">
                <a:latin typeface="Dimbo" panose="020B0603010101010101" pitchFamily="34" charset="0"/>
              </a:rPr>
              <a:t>:</a:t>
            </a:r>
          </a:p>
          <a:p>
            <a:endParaRPr lang="fr-FR" sz="4400" dirty="0">
              <a:latin typeface="Dimbo" panose="020B0603010101010101" pitchFamily="34" charset="0"/>
            </a:endParaRPr>
          </a:p>
          <a:p>
            <a:r>
              <a:rPr lang="fr-FR" sz="4400" dirty="0" smtClean="0">
                <a:latin typeface="Dimbo" panose="020B0603010101010101" pitchFamily="34" charset="0"/>
              </a:rPr>
              <a:t>Je suis très sportif !</a:t>
            </a:r>
            <a:endParaRPr lang="fr-FR" sz="44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661313"/>
            <a:ext cx="11797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latin typeface="Dimbo" panose="020B0603010101010101" pitchFamily="34" charset="0"/>
              </a:rPr>
              <a:t>Rewrite </a:t>
            </a:r>
            <a:r>
              <a:rPr lang="fr-FR" sz="4800" dirty="0" err="1">
                <a:latin typeface="Dimbo" panose="020B0603010101010101" pitchFamily="34" charset="0"/>
              </a:rPr>
              <a:t>from</a:t>
            </a:r>
            <a:r>
              <a:rPr lang="fr-FR" sz="4800" dirty="0">
                <a:latin typeface="Dimbo" panose="020B0603010101010101" pitchFamily="34" charset="0"/>
              </a:rPr>
              <a:t> the « </a:t>
            </a:r>
            <a:r>
              <a:rPr lang="fr-FR" sz="4800" dirty="0" err="1">
                <a:latin typeface="Dimbo" panose="020B0603010101010101" pitchFamily="34" charset="0"/>
              </a:rPr>
              <a:t>we</a:t>
            </a:r>
            <a:r>
              <a:rPr lang="fr-FR" sz="4800" dirty="0">
                <a:latin typeface="Dimbo" panose="020B0603010101010101" pitchFamily="34" charset="0"/>
              </a:rPr>
              <a:t> » perspective</a:t>
            </a:r>
            <a:r>
              <a:rPr lang="fr-FR" sz="4800" dirty="0" smtClean="0">
                <a:latin typeface="Dimbo" panose="020B0603010101010101" pitchFamily="34" charset="0"/>
              </a:rPr>
              <a:t>:</a:t>
            </a:r>
          </a:p>
          <a:p>
            <a:endParaRPr lang="fr-FR" sz="4800" dirty="0">
              <a:latin typeface="Dimbo" panose="020B0603010101010101" pitchFamily="34" charset="0"/>
            </a:endParaRPr>
          </a:p>
          <a:p>
            <a:r>
              <a:rPr lang="fr-FR" sz="4800" dirty="0" smtClean="0">
                <a:latin typeface="Dimbo" panose="020B0603010101010101" pitchFamily="34" charset="0"/>
              </a:rPr>
              <a:t>J’ai deux chiens et un chat.</a:t>
            </a:r>
            <a:endParaRPr lang="fr-FR" sz="48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91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661313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Dimbo" panose="020B0603010101010101" pitchFamily="34" charset="0"/>
              </a:rPr>
              <a:t>Rewrite </a:t>
            </a:r>
            <a:r>
              <a:rPr lang="fr-FR" sz="4000" dirty="0" err="1">
                <a:latin typeface="Dimbo" panose="020B0603010101010101" pitchFamily="34" charset="0"/>
              </a:rPr>
              <a:t>from</a:t>
            </a:r>
            <a:r>
              <a:rPr lang="fr-FR" sz="4000" dirty="0">
                <a:latin typeface="Dimbo" panose="020B0603010101010101" pitchFamily="34" charset="0"/>
              </a:rPr>
              <a:t> the « </a:t>
            </a:r>
            <a:r>
              <a:rPr lang="fr-FR" sz="4000" dirty="0" err="1">
                <a:latin typeface="Dimbo" panose="020B0603010101010101" pitchFamily="34" charset="0"/>
              </a:rPr>
              <a:t>we</a:t>
            </a:r>
            <a:r>
              <a:rPr lang="fr-FR" sz="4000" dirty="0">
                <a:latin typeface="Dimbo" panose="020B0603010101010101" pitchFamily="34" charset="0"/>
              </a:rPr>
              <a:t> » perspective</a:t>
            </a:r>
            <a:r>
              <a:rPr lang="fr-FR" sz="4000" dirty="0" smtClean="0">
                <a:latin typeface="Dimbo" panose="020B0603010101010101" pitchFamily="34" charset="0"/>
              </a:rPr>
              <a:t>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Quand il fait du soleil, ma sœur va à la plage.</a:t>
            </a:r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71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81303" y="1869743"/>
            <a:ext cx="11797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latin typeface="Dimbo" panose="020B0603010101010101" pitchFamily="34" charset="0"/>
              </a:rPr>
              <a:t>Rewrite </a:t>
            </a:r>
            <a:r>
              <a:rPr lang="fr-FR" sz="4800" dirty="0" err="1">
                <a:latin typeface="Dimbo" panose="020B0603010101010101" pitchFamily="34" charset="0"/>
              </a:rPr>
              <a:t>from</a:t>
            </a:r>
            <a:r>
              <a:rPr lang="fr-FR" sz="4800" dirty="0">
                <a:latin typeface="Dimbo" panose="020B0603010101010101" pitchFamily="34" charset="0"/>
              </a:rPr>
              <a:t> the « </a:t>
            </a:r>
            <a:r>
              <a:rPr lang="fr-FR" sz="4800" dirty="0" err="1">
                <a:latin typeface="Dimbo" panose="020B0603010101010101" pitchFamily="34" charset="0"/>
              </a:rPr>
              <a:t>we</a:t>
            </a:r>
            <a:r>
              <a:rPr lang="fr-FR" sz="4800" dirty="0">
                <a:latin typeface="Dimbo" panose="020B0603010101010101" pitchFamily="34" charset="0"/>
              </a:rPr>
              <a:t> » perspective</a:t>
            </a:r>
            <a:r>
              <a:rPr lang="fr-FR" sz="4800" dirty="0" smtClean="0">
                <a:latin typeface="Dimbo" panose="020B0603010101010101" pitchFamily="34" charset="0"/>
              </a:rPr>
              <a:t>:</a:t>
            </a:r>
          </a:p>
          <a:p>
            <a:endParaRPr lang="fr-FR" sz="4800" dirty="0">
              <a:latin typeface="Dimbo" panose="020B0603010101010101" pitchFamily="34" charset="0"/>
            </a:endParaRPr>
          </a:p>
          <a:p>
            <a:r>
              <a:rPr lang="fr-FR" sz="4800" dirty="0" smtClean="0">
                <a:latin typeface="Dimbo" panose="020B0603010101010101" pitchFamily="34" charset="0"/>
              </a:rPr>
              <a:t>Mon frère est blond.</a:t>
            </a:r>
            <a:endParaRPr lang="fr-FR" sz="48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81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90234" y="1992571"/>
            <a:ext cx="11797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latin typeface="Dimbo" panose="020B0603010101010101" pitchFamily="34" charset="0"/>
              </a:rPr>
              <a:t>Rewrite </a:t>
            </a:r>
            <a:r>
              <a:rPr lang="fr-FR" sz="4800" dirty="0" err="1">
                <a:latin typeface="Dimbo" panose="020B0603010101010101" pitchFamily="34" charset="0"/>
              </a:rPr>
              <a:t>from</a:t>
            </a:r>
            <a:r>
              <a:rPr lang="fr-FR" sz="4800" dirty="0">
                <a:latin typeface="Dimbo" panose="020B0603010101010101" pitchFamily="34" charset="0"/>
              </a:rPr>
              <a:t> the « </a:t>
            </a:r>
            <a:r>
              <a:rPr lang="fr-FR" sz="4800" dirty="0" err="1">
                <a:latin typeface="Dimbo" panose="020B0603010101010101" pitchFamily="34" charset="0"/>
              </a:rPr>
              <a:t>we</a:t>
            </a:r>
            <a:r>
              <a:rPr lang="fr-FR" sz="4800" dirty="0">
                <a:latin typeface="Dimbo" panose="020B0603010101010101" pitchFamily="34" charset="0"/>
              </a:rPr>
              <a:t> » perspective</a:t>
            </a:r>
            <a:r>
              <a:rPr lang="fr-FR" sz="4800" dirty="0" smtClean="0">
                <a:latin typeface="Dimbo" panose="020B0603010101010101" pitchFamily="34" charset="0"/>
              </a:rPr>
              <a:t>:</a:t>
            </a:r>
          </a:p>
          <a:p>
            <a:endParaRPr lang="fr-FR" sz="4800" dirty="0">
              <a:latin typeface="Dimbo" panose="020B0603010101010101" pitchFamily="34" charset="0"/>
            </a:endParaRPr>
          </a:p>
          <a:p>
            <a:r>
              <a:rPr lang="fr-FR" sz="4800" dirty="0" smtClean="0">
                <a:latin typeface="Dimbo" panose="020B0603010101010101" pitchFamily="34" charset="0"/>
              </a:rPr>
              <a:t>Mes amis parlent français.</a:t>
            </a:r>
            <a:endParaRPr lang="fr-FR" sz="48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9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51881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Dimbo" panose="020B0603010101010101" pitchFamily="34" charset="0"/>
              </a:rPr>
              <a:t>Rewrite </a:t>
            </a:r>
            <a:r>
              <a:rPr lang="fr-FR" sz="4000" dirty="0" err="1">
                <a:latin typeface="Dimbo" panose="020B0603010101010101" pitchFamily="34" charset="0"/>
              </a:rPr>
              <a:t>from</a:t>
            </a:r>
            <a:r>
              <a:rPr lang="fr-FR" sz="4000" dirty="0">
                <a:latin typeface="Dimbo" panose="020B0603010101010101" pitchFamily="34" charset="0"/>
              </a:rPr>
              <a:t> the « </a:t>
            </a:r>
            <a:r>
              <a:rPr lang="fr-FR" sz="4000" dirty="0" err="1">
                <a:latin typeface="Dimbo" panose="020B0603010101010101" pitchFamily="34" charset="0"/>
              </a:rPr>
              <a:t>we</a:t>
            </a:r>
            <a:r>
              <a:rPr lang="fr-FR" sz="4000" dirty="0">
                <a:latin typeface="Dimbo" panose="020B0603010101010101" pitchFamily="34" charset="0"/>
              </a:rPr>
              <a:t> » perspective</a:t>
            </a:r>
            <a:r>
              <a:rPr lang="fr-FR" sz="4000" dirty="0" smtClean="0">
                <a:latin typeface="Dimbo" panose="020B0603010101010101" pitchFamily="34" charset="0"/>
              </a:rPr>
              <a:t>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Mon frère fait du sport tous les jours.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58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51881"/>
            <a:ext cx="1179755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Choose</a:t>
            </a:r>
            <a:r>
              <a:rPr lang="fr-FR" sz="4000" dirty="0" smtClean="0">
                <a:latin typeface="Dimbo" panose="020B0603010101010101" pitchFamily="34" charset="0"/>
              </a:rPr>
              <a:t> the correct </a:t>
            </a:r>
            <a:r>
              <a:rPr lang="fr-FR" sz="4000" dirty="0" err="1" smtClean="0">
                <a:latin typeface="Dimbo" panose="020B0603010101010101" pitchFamily="34" charset="0"/>
              </a:rPr>
              <a:t>form</a:t>
            </a:r>
            <a:r>
              <a:rPr lang="fr-FR" sz="4000" dirty="0" smtClean="0">
                <a:latin typeface="Dimbo" panose="020B0603010101010101" pitchFamily="34" charset="0"/>
              </a:rPr>
              <a:t> of the </a:t>
            </a:r>
            <a:r>
              <a:rPr lang="fr-FR" sz="4000" dirty="0" err="1" smtClean="0">
                <a:latin typeface="Dimbo" panose="020B0603010101010101" pitchFamily="34" charset="0"/>
              </a:rPr>
              <a:t>verb</a:t>
            </a:r>
            <a:r>
              <a:rPr lang="fr-FR" sz="4000" dirty="0" smtClean="0">
                <a:latin typeface="Dimbo" panose="020B0603010101010101" pitchFamily="34" charset="0"/>
              </a:rPr>
              <a:t> to </a:t>
            </a:r>
            <a:r>
              <a:rPr lang="fr-FR" sz="4000" dirty="0" err="1" smtClean="0">
                <a:latin typeface="Dimbo" panose="020B0603010101010101" pitchFamily="34" charset="0"/>
              </a:rPr>
              <a:t>complete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this</a:t>
            </a:r>
            <a:r>
              <a:rPr lang="fr-FR" sz="4000" dirty="0" smtClean="0">
                <a:latin typeface="Dimbo" panose="020B0603010101010101" pitchFamily="34" charset="0"/>
              </a:rPr>
              <a:t> sentence: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Mes amis et moi __________ au tennis.</a:t>
            </a:r>
          </a:p>
          <a:p>
            <a:r>
              <a:rPr lang="fr-FR" sz="4000" dirty="0" smtClean="0">
                <a:latin typeface="Dimbo" panose="020B0603010101010101" pitchFamily="34" charset="0"/>
              </a:rPr>
              <a:t>a.  Jouons   	b.   Jouez		c.  Jouent		</a:t>
            </a:r>
            <a:r>
              <a:rPr lang="fr-FR" sz="4000" smtClean="0">
                <a:latin typeface="Dimbo" panose="020B0603010101010101" pitchFamily="34" charset="0"/>
              </a:rPr>
              <a:t>d.  Joues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95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51881"/>
            <a:ext cx="1179755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Choose</a:t>
            </a:r>
            <a:r>
              <a:rPr lang="fr-FR" sz="4000" dirty="0" smtClean="0">
                <a:latin typeface="Dimbo" panose="020B0603010101010101" pitchFamily="34" charset="0"/>
              </a:rPr>
              <a:t> the correct </a:t>
            </a:r>
            <a:r>
              <a:rPr lang="fr-FR" sz="4000" dirty="0" err="1" smtClean="0">
                <a:latin typeface="Dimbo" panose="020B0603010101010101" pitchFamily="34" charset="0"/>
              </a:rPr>
              <a:t>form</a:t>
            </a:r>
            <a:r>
              <a:rPr lang="fr-FR" sz="4000" dirty="0" smtClean="0">
                <a:latin typeface="Dimbo" panose="020B0603010101010101" pitchFamily="34" charset="0"/>
              </a:rPr>
              <a:t> of the </a:t>
            </a:r>
            <a:r>
              <a:rPr lang="fr-FR" sz="4000" dirty="0" err="1" smtClean="0">
                <a:latin typeface="Dimbo" panose="020B0603010101010101" pitchFamily="34" charset="0"/>
              </a:rPr>
              <a:t>verb</a:t>
            </a:r>
            <a:r>
              <a:rPr lang="fr-FR" sz="4000" dirty="0" smtClean="0">
                <a:latin typeface="Dimbo" panose="020B0603010101010101" pitchFamily="34" charset="0"/>
              </a:rPr>
              <a:t> to </a:t>
            </a:r>
            <a:r>
              <a:rPr lang="fr-FR" sz="4000" dirty="0" err="1" smtClean="0">
                <a:latin typeface="Dimbo" panose="020B0603010101010101" pitchFamily="34" charset="0"/>
              </a:rPr>
              <a:t>complete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this</a:t>
            </a:r>
            <a:r>
              <a:rPr lang="fr-FR" sz="4000" dirty="0" smtClean="0">
                <a:latin typeface="Dimbo" panose="020B0603010101010101" pitchFamily="34" charset="0"/>
              </a:rPr>
              <a:t> sentence: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Madame Berndt __________ parler français.</a:t>
            </a:r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a.  </a:t>
            </a:r>
            <a:r>
              <a:rPr lang="fr-FR" sz="4000" dirty="0" smtClean="0">
                <a:latin typeface="Dimbo" panose="020B0603010101010101" pitchFamily="34" charset="0"/>
              </a:rPr>
              <a:t>aimons   </a:t>
            </a:r>
            <a:r>
              <a:rPr lang="fr-FR" sz="4000" dirty="0" smtClean="0">
                <a:latin typeface="Dimbo" panose="020B0603010101010101" pitchFamily="34" charset="0"/>
              </a:rPr>
              <a:t>	b.   </a:t>
            </a:r>
            <a:r>
              <a:rPr lang="fr-FR" sz="4000" dirty="0" smtClean="0">
                <a:latin typeface="Dimbo" panose="020B0603010101010101" pitchFamily="34" charset="0"/>
              </a:rPr>
              <a:t>aimez</a:t>
            </a:r>
            <a:r>
              <a:rPr lang="fr-FR" sz="4000" dirty="0" smtClean="0">
                <a:latin typeface="Dimbo" panose="020B0603010101010101" pitchFamily="34" charset="0"/>
              </a:rPr>
              <a:t>		c.  </a:t>
            </a:r>
            <a:r>
              <a:rPr lang="fr-FR" sz="4000" dirty="0" smtClean="0">
                <a:latin typeface="Dimbo" panose="020B0603010101010101" pitchFamily="34" charset="0"/>
              </a:rPr>
              <a:t>aime</a:t>
            </a:r>
            <a:r>
              <a:rPr lang="fr-FR" sz="4000" dirty="0" smtClean="0">
                <a:latin typeface="Dimbo" panose="020B0603010101010101" pitchFamily="34" charset="0"/>
              </a:rPr>
              <a:t>		d.  </a:t>
            </a:r>
            <a:r>
              <a:rPr lang="fr-FR" sz="4000" dirty="0" smtClean="0">
                <a:latin typeface="Dimbo" panose="020B0603010101010101" pitchFamily="34" charset="0"/>
              </a:rPr>
              <a:t>aimes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6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51881"/>
            <a:ext cx="1179755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Choose</a:t>
            </a:r>
            <a:r>
              <a:rPr lang="fr-FR" sz="4000" dirty="0" smtClean="0">
                <a:latin typeface="Dimbo" panose="020B0603010101010101" pitchFamily="34" charset="0"/>
              </a:rPr>
              <a:t> the correct </a:t>
            </a:r>
            <a:r>
              <a:rPr lang="fr-FR" sz="4000" dirty="0" err="1" smtClean="0">
                <a:latin typeface="Dimbo" panose="020B0603010101010101" pitchFamily="34" charset="0"/>
              </a:rPr>
              <a:t>form</a:t>
            </a:r>
            <a:r>
              <a:rPr lang="fr-FR" sz="4000" dirty="0" smtClean="0">
                <a:latin typeface="Dimbo" panose="020B0603010101010101" pitchFamily="34" charset="0"/>
              </a:rPr>
              <a:t> of the </a:t>
            </a:r>
            <a:r>
              <a:rPr lang="fr-FR" sz="4000" dirty="0" err="1" smtClean="0">
                <a:latin typeface="Dimbo" panose="020B0603010101010101" pitchFamily="34" charset="0"/>
              </a:rPr>
              <a:t>verb</a:t>
            </a:r>
            <a:r>
              <a:rPr lang="fr-FR" sz="4000" dirty="0" smtClean="0">
                <a:latin typeface="Dimbo" panose="020B0603010101010101" pitchFamily="34" charset="0"/>
              </a:rPr>
              <a:t> to </a:t>
            </a:r>
            <a:r>
              <a:rPr lang="fr-FR" sz="4000" dirty="0" err="1" smtClean="0">
                <a:latin typeface="Dimbo" panose="020B0603010101010101" pitchFamily="34" charset="0"/>
              </a:rPr>
              <a:t>complete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this</a:t>
            </a:r>
            <a:r>
              <a:rPr lang="fr-FR" sz="4000" dirty="0" smtClean="0">
                <a:latin typeface="Dimbo" panose="020B0603010101010101" pitchFamily="34" charset="0"/>
              </a:rPr>
              <a:t> sentence: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Mes parents ne __________ pas strictes.</a:t>
            </a:r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a.  </a:t>
            </a:r>
            <a:r>
              <a:rPr lang="fr-FR" sz="4000" dirty="0" smtClean="0">
                <a:latin typeface="Dimbo" panose="020B0603010101010101" pitchFamily="34" charset="0"/>
              </a:rPr>
              <a:t>est   </a:t>
            </a:r>
            <a:r>
              <a:rPr lang="fr-FR" sz="4000" dirty="0" smtClean="0">
                <a:latin typeface="Dimbo" panose="020B0603010101010101" pitchFamily="34" charset="0"/>
              </a:rPr>
              <a:t>	b.   </a:t>
            </a:r>
            <a:r>
              <a:rPr lang="fr-FR" sz="4000" dirty="0" smtClean="0">
                <a:latin typeface="Dimbo" panose="020B0603010101010101" pitchFamily="34" charset="0"/>
              </a:rPr>
              <a:t>sont</a:t>
            </a:r>
            <a:r>
              <a:rPr lang="fr-FR" sz="4000" dirty="0" smtClean="0">
                <a:latin typeface="Dimbo" panose="020B0603010101010101" pitchFamily="34" charset="0"/>
              </a:rPr>
              <a:t>		c.  </a:t>
            </a:r>
            <a:r>
              <a:rPr lang="fr-FR" sz="4000" dirty="0" smtClean="0">
                <a:latin typeface="Dimbo" panose="020B0603010101010101" pitchFamily="34" charset="0"/>
              </a:rPr>
              <a:t>sommes</a:t>
            </a:r>
            <a:r>
              <a:rPr lang="fr-FR" sz="4000" dirty="0" smtClean="0">
                <a:latin typeface="Dimbo" panose="020B0603010101010101" pitchFamily="34" charset="0"/>
              </a:rPr>
              <a:t>		d.  </a:t>
            </a:r>
            <a:r>
              <a:rPr lang="fr-FR" sz="4000" dirty="0" smtClean="0">
                <a:latin typeface="Dimbo" panose="020B0603010101010101" pitchFamily="34" charset="0"/>
              </a:rPr>
              <a:t>suis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82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51881"/>
            <a:ext cx="1179755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Choose</a:t>
            </a:r>
            <a:r>
              <a:rPr lang="fr-FR" sz="4000" dirty="0" smtClean="0">
                <a:latin typeface="Dimbo" panose="020B0603010101010101" pitchFamily="34" charset="0"/>
              </a:rPr>
              <a:t> the correct </a:t>
            </a:r>
            <a:r>
              <a:rPr lang="fr-FR" sz="4000" dirty="0" err="1" smtClean="0">
                <a:latin typeface="Dimbo" panose="020B0603010101010101" pitchFamily="34" charset="0"/>
              </a:rPr>
              <a:t>form</a:t>
            </a:r>
            <a:r>
              <a:rPr lang="fr-FR" sz="4000" dirty="0" smtClean="0">
                <a:latin typeface="Dimbo" panose="020B0603010101010101" pitchFamily="34" charset="0"/>
              </a:rPr>
              <a:t> of the </a:t>
            </a:r>
            <a:r>
              <a:rPr lang="fr-FR" sz="4000" dirty="0" err="1" smtClean="0">
                <a:latin typeface="Dimbo" panose="020B0603010101010101" pitchFamily="34" charset="0"/>
              </a:rPr>
              <a:t>verb</a:t>
            </a:r>
            <a:r>
              <a:rPr lang="fr-FR" sz="4000" dirty="0" smtClean="0">
                <a:latin typeface="Dimbo" panose="020B0603010101010101" pitchFamily="34" charset="0"/>
              </a:rPr>
              <a:t> to </a:t>
            </a:r>
            <a:r>
              <a:rPr lang="fr-FR" sz="4000" dirty="0" err="1" smtClean="0">
                <a:latin typeface="Dimbo" panose="020B0603010101010101" pitchFamily="34" charset="0"/>
              </a:rPr>
              <a:t>complete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this</a:t>
            </a:r>
            <a:r>
              <a:rPr lang="fr-FR" sz="4000" dirty="0" smtClean="0">
                <a:latin typeface="Dimbo" panose="020B0603010101010101" pitchFamily="34" charset="0"/>
              </a:rPr>
              <a:t> sentence: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Nous __________ Madame Berndt à la plage.</a:t>
            </a:r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a.  </a:t>
            </a:r>
            <a:r>
              <a:rPr lang="fr-FR" sz="4000" dirty="0" smtClean="0">
                <a:latin typeface="Dimbo" panose="020B0603010101010101" pitchFamily="34" charset="0"/>
              </a:rPr>
              <a:t>voyons</a:t>
            </a:r>
            <a:r>
              <a:rPr lang="fr-FR" sz="4000" dirty="0" smtClean="0">
                <a:latin typeface="Dimbo" panose="020B0603010101010101" pitchFamily="34" charset="0"/>
              </a:rPr>
              <a:t>	b.   </a:t>
            </a:r>
            <a:r>
              <a:rPr lang="fr-FR" sz="4000" dirty="0" smtClean="0">
                <a:latin typeface="Dimbo" panose="020B0603010101010101" pitchFamily="34" charset="0"/>
              </a:rPr>
              <a:t>vois</a:t>
            </a:r>
            <a:r>
              <a:rPr lang="fr-FR" sz="4000" dirty="0" smtClean="0">
                <a:latin typeface="Dimbo" panose="020B0603010101010101" pitchFamily="34" charset="0"/>
              </a:rPr>
              <a:t>		c.  </a:t>
            </a:r>
            <a:r>
              <a:rPr lang="fr-FR" sz="4000" dirty="0" smtClean="0">
                <a:latin typeface="Dimbo" panose="020B0603010101010101" pitchFamily="34" charset="0"/>
              </a:rPr>
              <a:t>voit</a:t>
            </a:r>
            <a:r>
              <a:rPr lang="fr-FR" sz="4000" dirty="0" smtClean="0">
                <a:latin typeface="Dimbo" panose="020B0603010101010101" pitchFamily="34" charset="0"/>
              </a:rPr>
              <a:t>		d.  </a:t>
            </a:r>
            <a:r>
              <a:rPr lang="fr-FR" sz="4000" dirty="0" smtClean="0">
                <a:latin typeface="Dimbo" panose="020B0603010101010101" pitchFamily="34" charset="0"/>
              </a:rPr>
              <a:t>voient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51881"/>
            <a:ext cx="1179755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Choose</a:t>
            </a:r>
            <a:r>
              <a:rPr lang="fr-FR" sz="4000" dirty="0" smtClean="0">
                <a:latin typeface="Dimbo" panose="020B0603010101010101" pitchFamily="34" charset="0"/>
              </a:rPr>
              <a:t> the correct </a:t>
            </a:r>
            <a:r>
              <a:rPr lang="fr-FR" sz="4000" dirty="0" err="1" smtClean="0">
                <a:latin typeface="Dimbo" panose="020B0603010101010101" pitchFamily="34" charset="0"/>
              </a:rPr>
              <a:t>form</a:t>
            </a:r>
            <a:r>
              <a:rPr lang="fr-FR" sz="4000" dirty="0" smtClean="0">
                <a:latin typeface="Dimbo" panose="020B0603010101010101" pitchFamily="34" charset="0"/>
              </a:rPr>
              <a:t> of the </a:t>
            </a:r>
            <a:r>
              <a:rPr lang="fr-FR" sz="4000" dirty="0" err="1" smtClean="0">
                <a:latin typeface="Dimbo" panose="020B0603010101010101" pitchFamily="34" charset="0"/>
              </a:rPr>
              <a:t>verb</a:t>
            </a:r>
            <a:r>
              <a:rPr lang="fr-FR" sz="4000" dirty="0" smtClean="0">
                <a:latin typeface="Dimbo" panose="020B0603010101010101" pitchFamily="34" charset="0"/>
              </a:rPr>
              <a:t> to </a:t>
            </a:r>
            <a:r>
              <a:rPr lang="fr-FR" sz="4000" dirty="0" err="1" smtClean="0">
                <a:latin typeface="Dimbo" panose="020B0603010101010101" pitchFamily="34" charset="0"/>
              </a:rPr>
              <a:t>complete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this</a:t>
            </a:r>
            <a:r>
              <a:rPr lang="fr-FR" sz="4000" dirty="0" smtClean="0">
                <a:latin typeface="Dimbo" panose="020B0603010101010101" pitchFamily="34" charset="0"/>
              </a:rPr>
              <a:t> sentence: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Vous ________ un animal ?</a:t>
            </a:r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a.  </a:t>
            </a:r>
            <a:r>
              <a:rPr lang="fr-FR" sz="4000" dirty="0" smtClean="0">
                <a:latin typeface="Dimbo" panose="020B0603010101010101" pitchFamily="34" charset="0"/>
              </a:rPr>
              <a:t>avons</a:t>
            </a:r>
            <a:r>
              <a:rPr lang="fr-FR" sz="4000" dirty="0" smtClean="0">
                <a:latin typeface="Dimbo" panose="020B0603010101010101" pitchFamily="34" charset="0"/>
              </a:rPr>
              <a:t>	b.   </a:t>
            </a:r>
            <a:r>
              <a:rPr lang="fr-FR" sz="4000" dirty="0" smtClean="0">
                <a:latin typeface="Dimbo" panose="020B0603010101010101" pitchFamily="34" charset="0"/>
              </a:rPr>
              <a:t>avez</a:t>
            </a:r>
            <a:r>
              <a:rPr lang="fr-FR" sz="4000" dirty="0" smtClean="0">
                <a:latin typeface="Dimbo" panose="020B0603010101010101" pitchFamily="34" charset="0"/>
              </a:rPr>
              <a:t>		c.  </a:t>
            </a:r>
            <a:r>
              <a:rPr lang="fr-FR" sz="4000" dirty="0" smtClean="0">
                <a:latin typeface="Dimbo" panose="020B0603010101010101" pitchFamily="34" charset="0"/>
              </a:rPr>
              <a:t>ont</a:t>
            </a:r>
            <a:r>
              <a:rPr lang="fr-FR" sz="4000" dirty="0" smtClean="0">
                <a:latin typeface="Dimbo" panose="020B0603010101010101" pitchFamily="34" charset="0"/>
              </a:rPr>
              <a:t>		d.  </a:t>
            </a:r>
            <a:r>
              <a:rPr lang="fr-FR" sz="4000" dirty="0" smtClean="0">
                <a:latin typeface="Dimbo" panose="020B0603010101010101" pitchFamily="34" charset="0"/>
              </a:rPr>
              <a:t>a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37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51881"/>
            <a:ext cx="1179755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Choose</a:t>
            </a:r>
            <a:r>
              <a:rPr lang="fr-FR" sz="4000" dirty="0" smtClean="0">
                <a:latin typeface="Dimbo" panose="020B0603010101010101" pitchFamily="34" charset="0"/>
              </a:rPr>
              <a:t> the correct </a:t>
            </a:r>
            <a:r>
              <a:rPr lang="fr-FR" sz="4000" dirty="0" err="1" smtClean="0">
                <a:latin typeface="Dimbo" panose="020B0603010101010101" pitchFamily="34" charset="0"/>
              </a:rPr>
              <a:t>form</a:t>
            </a:r>
            <a:r>
              <a:rPr lang="fr-FR" sz="4000" dirty="0" smtClean="0">
                <a:latin typeface="Dimbo" panose="020B0603010101010101" pitchFamily="34" charset="0"/>
              </a:rPr>
              <a:t> of the </a:t>
            </a:r>
            <a:r>
              <a:rPr lang="fr-FR" sz="4000" dirty="0" err="1" smtClean="0">
                <a:latin typeface="Dimbo" panose="020B0603010101010101" pitchFamily="34" charset="0"/>
              </a:rPr>
              <a:t>verb</a:t>
            </a:r>
            <a:r>
              <a:rPr lang="fr-FR" sz="4000" dirty="0" smtClean="0">
                <a:latin typeface="Dimbo" panose="020B0603010101010101" pitchFamily="34" charset="0"/>
              </a:rPr>
              <a:t> to </a:t>
            </a:r>
            <a:r>
              <a:rPr lang="fr-FR" sz="4000" dirty="0" err="1" smtClean="0">
                <a:latin typeface="Dimbo" panose="020B0603010101010101" pitchFamily="34" charset="0"/>
              </a:rPr>
              <a:t>complete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this</a:t>
            </a:r>
            <a:r>
              <a:rPr lang="fr-FR" sz="4000" dirty="0" smtClean="0">
                <a:latin typeface="Dimbo" panose="020B0603010101010101" pitchFamily="34" charset="0"/>
              </a:rPr>
              <a:t> sentence: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>
                <a:latin typeface="Dimbo" panose="020B0603010101010101" pitchFamily="34" charset="0"/>
              </a:rPr>
              <a:t> </a:t>
            </a:r>
            <a:r>
              <a:rPr lang="fr-FR" sz="4000" dirty="0" smtClean="0">
                <a:latin typeface="Dimbo" panose="020B0603010101010101" pitchFamily="34" charset="0"/>
              </a:rPr>
              <a:t>Je </a:t>
            </a:r>
            <a:r>
              <a:rPr lang="fr-FR" sz="4000" dirty="0" smtClean="0">
                <a:latin typeface="Dimbo" panose="020B0603010101010101" pitchFamily="34" charset="0"/>
              </a:rPr>
              <a:t>________ brune.</a:t>
            </a:r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a.  </a:t>
            </a:r>
            <a:r>
              <a:rPr lang="fr-FR" sz="4000" dirty="0" smtClean="0">
                <a:latin typeface="Dimbo" panose="020B0603010101010101" pitchFamily="34" charset="0"/>
              </a:rPr>
              <a:t>est</a:t>
            </a:r>
            <a:r>
              <a:rPr lang="fr-FR" sz="4000" dirty="0" smtClean="0">
                <a:latin typeface="Dimbo" panose="020B0603010101010101" pitchFamily="34" charset="0"/>
              </a:rPr>
              <a:t>	</a:t>
            </a:r>
            <a:r>
              <a:rPr lang="fr-FR" sz="4000" dirty="0" smtClean="0">
                <a:latin typeface="Dimbo" panose="020B0603010101010101" pitchFamily="34" charset="0"/>
              </a:rPr>
              <a:t>   b</a:t>
            </a:r>
            <a:r>
              <a:rPr lang="fr-FR" sz="4000" dirty="0" smtClean="0">
                <a:latin typeface="Dimbo" panose="020B0603010101010101" pitchFamily="34" charset="0"/>
              </a:rPr>
              <a:t>.   </a:t>
            </a:r>
            <a:r>
              <a:rPr lang="fr-FR" sz="4000" dirty="0" smtClean="0">
                <a:latin typeface="Dimbo" panose="020B0603010101010101" pitchFamily="34" charset="0"/>
              </a:rPr>
              <a:t>sommes</a:t>
            </a:r>
            <a:r>
              <a:rPr lang="fr-FR" sz="4000" dirty="0" smtClean="0">
                <a:latin typeface="Dimbo" panose="020B0603010101010101" pitchFamily="34" charset="0"/>
              </a:rPr>
              <a:t>		c.  </a:t>
            </a:r>
            <a:r>
              <a:rPr lang="fr-FR" sz="4000" dirty="0" smtClean="0">
                <a:latin typeface="Dimbo" panose="020B0603010101010101" pitchFamily="34" charset="0"/>
              </a:rPr>
              <a:t>sont</a:t>
            </a:r>
            <a:r>
              <a:rPr lang="fr-FR" sz="4000" dirty="0" smtClean="0">
                <a:latin typeface="Dimbo" panose="020B0603010101010101" pitchFamily="34" charset="0"/>
              </a:rPr>
              <a:t>		d.  </a:t>
            </a:r>
            <a:r>
              <a:rPr lang="fr-FR" sz="4000" dirty="0" smtClean="0">
                <a:latin typeface="Dimbo" panose="020B0603010101010101" pitchFamily="34" charset="0"/>
              </a:rPr>
              <a:t>suis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3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38329" y="2251881"/>
            <a:ext cx="118536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Choose</a:t>
            </a:r>
            <a:r>
              <a:rPr lang="fr-FR" sz="4000" dirty="0" smtClean="0">
                <a:latin typeface="Dimbo" panose="020B0603010101010101" pitchFamily="34" charset="0"/>
              </a:rPr>
              <a:t> the correct </a:t>
            </a:r>
            <a:r>
              <a:rPr lang="fr-FR" sz="4000" dirty="0" err="1" smtClean="0">
                <a:latin typeface="Dimbo" panose="020B0603010101010101" pitchFamily="34" charset="0"/>
              </a:rPr>
              <a:t>form</a:t>
            </a:r>
            <a:r>
              <a:rPr lang="fr-FR" sz="4000" dirty="0" smtClean="0">
                <a:latin typeface="Dimbo" panose="020B0603010101010101" pitchFamily="34" charset="0"/>
              </a:rPr>
              <a:t> of the </a:t>
            </a:r>
            <a:r>
              <a:rPr lang="fr-FR" sz="4000" dirty="0" err="1" smtClean="0">
                <a:latin typeface="Dimbo" panose="020B0603010101010101" pitchFamily="34" charset="0"/>
              </a:rPr>
              <a:t>verb</a:t>
            </a:r>
            <a:r>
              <a:rPr lang="fr-FR" sz="4000" dirty="0" smtClean="0">
                <a:latin typeface="Dimbo" panose="020B0603010101010101" pitchFamily="34" charset="0"/>
              </a:rPr>
              <a:t> to </a:t>
            </a:r>
            <a:r>
              <a:rPr lang="fr-FR" sz="4000" dirty="0" err="1" smtClean="0">
                <a:latin typeface="Dimbo" panose="020B0603010101010101" pitchFamily="34" charset="0"/>
              </a:rPr>
              <a:t>complete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this</a:t>
            </a:r>
            <a:r>
              <a:rPr lang="fr-FR" sz="4000" dirty="0" smtClean="0">
                <a:latin typeface="Dimbo" panose="020B0603010101010101" pitchFamily="34" charset="0"/>
              </a:rPr>
              <a:t> sentence: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 Je _________ dormir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a.  </a:t>
            </a:r>
            <a:r>
              <a:rPr lang="fr-FR" sz="4000" dirty="0" smtClean="0">
                <a:latin typeface="Dimbo" panose="020B0603010101010101" pitchFamily="34" charset="0"/>
              </a:rPr>
              <a:t>veut</a:t>
            </a:r>
            <a:r>
              <a:rPr lang="fr-FR" sz="4000" dirty="0" smtClean="0">
                <a:latin typeface="Dimbo" panose="020B0603010101010101" pitchFamily="34" charset="0"/>
              </a:rPr>
              <a:t>	</a:t>
            </a:r>
            <a:r>
              <a:rPr lang="fr-FR" sz="4000" dirty="0" smtClean="0">
                <a:latin typeface="Dimbo" panose="020B0603010101010101" pitchFamily="34" charset="0"/>
              </a:rPr>
              <a:t>   b</a:t>
            </a:r>
            <a:r>
              <a:rPr lang="fr-FR" sz="4000" dirty="0" smtClean="0">
                <a:latin typeface="Dimbo" panose="020B0603010101010101" pitchFamily="34" charset="0"/>
              </a:rPr>
              <a:t>.   </a:t>
            </a:r>
            <a:r>
              <a:rPr lang="fr-FR" sz="4000" dirty="0" smtClean="0">
                <a:latin typeface="Dimbo" panose="020B0603010101010101" pitchFamily="34" charset="0"/>
              </a:rPr>
              <a:t>voulons</a:t>
            </a:r>
            <a:r>
              <a:rPr lang="fr-FR" sz="4000" dirty="0" smtClean="0">
                <a:latin typeface="Dimbo" panose="020B0603010101010101" pitchFamily="34" charset="0"/>
              </a:rPr>
              <a:t>		c.  </a:t>
            </a:r>
            <a:r>
              <a:rPr lang="fr-FR" sz="4000" dirty="0" smtClean="0">
                <a:latin typeface="Dimbo" panose="020B0603010101010101" pitchFamily="34" charset="0"/>
              </a:rPr>
              <a:t>veux</a:t>
            </a:r>
            <a:r>
              <a:rPr lang="fr-FR" sz="4000" dirty="0" smtClean="0">
                <a:latin typeface="Dimbo" panose="020B0603010101010101" pitchFamily="34" charset="0"/>
              </a:rPr>
              <a:t>		d.  </a:t>
            </a:r>
            <a:r>
              <a:rPr lang="fr-FR" sz="4000" dirty="0" smtClean="0">
                <a:latin typeface="Dimbo" panose="020B0603010101010101" pitchFamily="34" charset="0"/>
              </a:rPr>
              <a:t>veulent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43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51881"/>
            <a:ext cx="1179755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Choose</a:t>
            </a:r>
            <a:r>
              <a:rPr lang="fr-FR" sz="4000" dirty="0" smtClean="0">
                <a:latin typeface="Dimbo" panose="020B0603010101010101" pitchFamily="34" charset="0"/>
              </a:rPr>
              <a:t> the correct </a:t>
            </a:r>
            <a:r>
              <a:rPr lang="fr-FR" sz="4000" dirty="0" err="1" smtClean="0">
                <a:latin typeface="Dimbo" panose="020B0603010101010101" pitchFamily="34" charset="0"/>
              </a:rPr>
              <a:t>form</a:t>
            </a:r>
            <a:r>
              <a:rPr lang="fr-FR" sz="4000" dirty="0" smtClean="0">
                <a:latin typeface="Dimbo" panose="020B0603010101010101" pitchFamily="34" charset="0"/>
              </a:rPr>
              <a:t> of the </a:t>
            </a:r>
            <a:r>
              <a:rPr lang="fr-FR" sz="4000" dirty="0" err="1" smtClean="0">
                <a:latin typeface="Dimbo" panose="020B0603010101010101" pitchFamily="34" charset="0"/>
              </a:rPr>
              <a:t>verb</a:t>
            </a:r>
            <a:r>
              <a:rPr lang="fr-FR" sz="4000" dirty="0" smtClean="0">
                <a:latin typeface="Dimbo" panose="020B0603010101010101" pitchFamily="34" charset="0"/>
              </a:rPr>
              <a:t> to </a:t>
            </a:r>
            <a:r>
              <a:rPr lang="fr-FR" sz="4000" dirty="0" err="1" smtClean="0">
                <a:latin typeface="Dimbo" panose="020B0603010101010101" pitchFamily="34" charset="0"/>
              </a:rPr>
              <a:t>complete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this</a:t>
            </a:r>
            <a:r>
              <a:rPr lang="fr-FR" sz="4000" dirty="0" smtClean="0">
                <a:latin typeface="Dimbo" panose="020B0603010101010101" pitchFamily="34" charset="0"/>
              </a:rPr>
              <a:t> sentence: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>
                <a:latin typeface="Dimbo" panose="020B0603010101010101" pitchFamily="34" charset="0"/>
              </a:rPr>
              <a:t> </a:t>
            </a:r>
            <a:r>
              <a:rPr lang="fr-FR" sz="4000" dirty="0" smtClean="0">
                <a:latin typeface="Dimbo" panose="020B0603010101010101" pitchFamily="34" charset="0"/>
              </a:rPr>
              <a:t>Nous _________ souvent à la plage en été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a.  </a:t>
            </a:r>
            <a:r>
              <a:rPr lang="fr-FR" sz="4000" dirty="0" smtClean="0">
                <a:latin typeface="Dimbo" panose="020B0603010101010101" pitchFamily="34" charset="0"/>
              </a:rPr>
              <a:t>avons</a:t>
            </a:r>
            <a:r>
              <a:rPr lang="fr-FR" sz="4000" dirty="0" smtClean="0">
                <a:latin typeface="Dimbo" panose="020B0603010101010101" pitchFamily="34" charset="0"/>
              </a:rPr>
              <a:t>	</a:t>
            </a:r>
            <a:r>
              <a:rPr lang="fr-FR" sz="4000" dirty="0" smtClean="0">
                <a:latin typeface="Dimbo" panose="020B0603010101010101" pitchFamily="34" charset="0"/>
              </a:rPr>
              <a:t>   b</a:t>
            </a:r>
            <a:r>
              <a:rPr lang="fr-FR" sz="4000" dirty="0" smtClean="0">
                <a:latin typeface="Dimbo" panose="020B0603010101010101" pitchFamily="34" charset="0"/>
              </a:rPr>
              <a:t>.   </a:t>
            </a:r>
            <a:r>
              <a:rPr lang="fr-FR" sz="4000" dirty="0" smtClean="0">
                <a:latin typeface="Dimbo" panose="020B0603010101010101" pitchFamily="34" charset="0"/>
              </a:rPr>
              <a:t>allons</a:t>
            </a:r>
            <a:r>
              <a:rPr lang="fr-FR" sz="4000" dirty="0" smtClean="0">
                <a:latin typeface="Dimbo" panose="020B0603010101010101" pitchFamily="34" charset="0"/>
              </a:rPr>
              <a:t>		c.  </a:t>
            </a:r>
            <a:r>
              <a:rPr lang="fr-FR" sz="4000" dirty="0" smtClean="0">
                <a:latin typeface="Dimbo" panose="020B0603010101010101" pitchFamily="34" charset="0"/>
              </a:rPr>
              <a:t>ai</a:t>
            </a:r>
            <a:r>
              <a:rPr lang="fr-FR" sz="4000" dirty="0" smtClean="0">
                <a:latin typeface="Dimbo" panose="020B0603010101010101" pitchFamily="34" charset="0"/>
              </a:rPr>
              <a:t>		d.  </a:t>
            </a:r>
            <a:r>
              <a:rPr lang="fr-FR" sz="4000" dirty="0" smtClean="0">
                <a:latin typeface="Dimbo" panose="020B0603010101010101" pitchFamily="34" charset="0"/>
              </a:rPr>
              <a:t>est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94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63847" y="350994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4551" y="174039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311306" y="3939189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476" y="206216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cœur  = vous gagnez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2491428"/>
            <a:ext cx="8621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bombe  = vous perdez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4120679"/>
            <a:ext cx="86214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flèche  = vous choisissez une autre équipe pour perdre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4800" y="6011540"/>
            <a:ext cx="8621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Vous gagnez +2 sur l’examen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306" y="5397037"/>
            <a:ext cx="1040195" cy="141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99836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03524" y="1841081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45060" y="533252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31297" y="2737409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50860" y="6134278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1363" y="61717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22633" y="5268167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88843" y="6134278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4952" y="4356781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39559" y="5282309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3818" y="5195453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580899" y="3520685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357533" y="4390772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0035" y="91908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894" y="352708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883" y="91908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124" y="1761313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589" y="606732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815" y="605839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80802" y="3517705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870" y="4371426"/>
            <a:ext cx="490294" cy="666857"/>
          </a:xfrm>
          <a:prstGeom prst="rect">
            <a:avLst/>
          </a:prstGeom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576" y="1786276"/>
            <a:ext cx="490294" cy="666857"/>
          </a:xfrm>
          <a:prstGeom prst="rect">
            <a:avLst/>
          </a:prstGeom>
        </p:spPr>
      </p:pic>
      <p:sp>
        <p:nvSpPr>
          <p:cNvPr id="130" name="Rectangle 129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 130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Rectangle 150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 159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 160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Rectangle 162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 163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 164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5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/>
          <p:cNvSpPr/>
          <p:nvPr/>
        </p:nvSpPr>
        <p:spPr>
          <a:xfrm>
            <a:off x="9833744" y="6082558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Rectangle 167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Rectangle 168"/>
          <p:cNvSpPr/>
          <p:nvPr/>
        </p:nvSpPr>
        <p:spPr>
          <a:xfrm>
            <a:off x="495395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Rectangle 17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Rectangle 17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Rectangle 17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ectangle 173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Rectangle 174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/>
          <p:cNvSpPr/>
          <p:nvPr/>
        </p:nvSpPr>
        <p:spPr>
          <a:xfrm>
            <a:off x="7401203" y="1787244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Rectangle 176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Rectangle 177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Rectangle 178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Rectangle 179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Rectangle 180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Rectangle 181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Rectangle 18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Rectangle 183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 184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Rectangle 185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Rectangle 186"/>
          <p:cNvSpPr/>
          <p:nvPr/>
        </p:nvSpPr>
        <p:spPr>
          <a:xfrm>
            <a:off x="8615542" y="5209865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Rectangle 187"/>
          <p:cNvSpPr/>
          <p:nvPr/>
        </p:nvSpPr>
        <p:spPr>
          <a:xfrm>
            <a:off x="9867448" y="5178281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Rectangle 188"/>
          <p:cNvSpPr/>
          <p:nvPr/>
        </p:nvSpPr>
        <p:spPr>
          <a:xfrm>
            <a:off x="4958953" y="3529012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Rectangle 189"/>
          <p:cNvSpPr/>
          <p:nvPr/>
        </p:nvSpPr>
        <p:spPr>
          <a:xfrm>
            <a:off x="7416131" y="353078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Rectangle 190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Rectangle 191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Rectangle 192"/>
          <p:cNvSpPr/>
          <p:nvPr/>
        </p:nvSpPr>
        <p:spPr>
          <a:xfrm>
            <a:off x="3702063" y="351210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ectangle 193"/>
          <p:cNvSpPr/>
          <p:nvPr/>
        </p:nvSpPr>
        <p:spPr>
          <a:xfrm>
            <a:off x="3693285" y="437406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Rectangle 194"/>
          <p:cNvSpPr/>
          <p:nvPr/>
        </p:nvSpPr>
        <p:spPr>
          <a:xfrm>
            <a:off x="8599015" y="2664712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3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3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9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0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0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1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2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1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1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3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8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8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2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3" grpId="0" animBg="1"/>
      <p:bldP spid="85" grpId="0" animBg="1"/>
      <p:bldP spid="86" grpId="0" animBg="1"/>
      <p:bldP spid="104" grpId="0" animBg="1"/>
      <p:bldP spid="109" grpId="0" animBg="1"/>
      <p:bldP spid="113" grpId="0" animBg="1"/>
      <p:bldP spid="132" grpId="0" animBg="1"/>
      <p:bldP spid="133" grpId="0" animBg="1"/>
      <p:bldP spid="135" grpId="0" animBg="1"/>
      <p:bldP spid="136" grpId="0" animBg="1"/>
      <p:bldP spid="137" grpId="0" animBg="1"/>
      <p:bldP spid="140" grpId="0" animBg="1"/>
      <p:bldP spid="142" grpId="0" animBg="1"/>
      <p:bldP spid="144" grpId="0" animBg="1"/>
      <p:bldP spid="150" grpId="0" animBg="1"/>
      <p:bldP spid="152" grpId="0" animBg="1"/>
      <p:bldP spid="155" grpId="0" animBg="1"/>
      <p:bldP spid="157" grpId="0" animBg="1"/>
      <p:bldP spid="130" grpId="0" animBg="1"/>
      <p:bldP spid="131" grpId="0" animBg="1"/>
      <p:bldP spid="151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442949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Rewrite </a:t>
            </a:r>
            <a:r>
              <a:rPr lang="fr-FR" sz="4000" dirty="0" err="1" smtClean="0">
                <a:latin typeface="Dimbo" panose="020B0603010101010101" pitchFamily="34" charset="0"/>
              </a:rPr>
              <a:t>from</a:t>
            </a:r>
            <a:r>
              <a:rPr lang="fr-FR" sz="4000" dirty="0" smtClean="0">
                <a:latin typeface="Dimbo" panose="020B0603010101010101" pitchFamily="34" charset="0"/>
              </a:rPr>
              <a:t> the « </a:t>
            </a:r>
            <a:r>
              <a:rPr lang="fr-FR" sz="4000" dirty="0" err="1" smtClean="0">
                <a:latin typeface="Dimbo" panose="020B0603010101010101" pitchFamily="34" charset="0"/>
              </a:rPr>
              <a:t>we</a:t>
            </a:r>
            <a:r>
              <a:rPr lang="fr-FR" sz="4000" dirty="0" smtClean="0">
                <a:latin typeface="Dimbo" panose="020B0603010101010101" pitchFamily="34" charset="0"/>
              </a:rPr>
              <a:t> » perspective: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Il va souvent à la plage.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94449" y="2251880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Rewrite </a:t>
            </a:r>
            <a:r>
              <a:rPr lang="fr-FR" sz="4000" dirty="0" err="1" smtClean="0">
                <a:latin typeface="Dimbo" panose="020B0603010101010101" pitchFamily="34" charset="0"/>
              </a:rPr>
              <a:t>from</a:t>
            </a:r>
            <a:r>
              <a:rPr lang="fr-FR" sz="4000" dirty="0" smtClean="0">
                <a:latin typeface="Dimbo" panose="020B0603010101010101" pitchFamily="34" charset="0"/>
              </a:rPr>
              <a:t> the « </a:t>
            </a:r>
            <a:r>
              <a:rPr lang="fr-FR" sz="4000" dirty="0" err="1" smtClean="0">
                <a:latin typeface="Dimbo" panose="020B0603010101010101" pitchFamily="34" charset="0"/>
              </a:rPr>
              <a:t>we</a:t>
            </a:r>
            <a:r>
              <a:rPr lang="fr-FR" sz="4000" dirty="0" smtClean="0">
                <a:latin typeface="Dimbo" panose="020B0603010101010101" pitchFamily="34" charset="0"/>
              </a:rPr>
              <a:t> » perspective: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Il adore faire du vélo.</a:t>
            </a:r>
            <a:endParaRPr lang="fr-FR" sz="66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70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36304" y="2415653"/>
            <a:ext cx="11797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Dimbo" panose="020B0603010101010101" pitchFamily="34" charset="0"/>
              </a:rPr>
              <a:t>Rewrite </a:t>
            </a:r>
            <a:r>
              <a:rPr lang="fr-FR" sz="4400" dirty="0" err="1">
                <a:latin typeface="Dimbo" panose="020B0603010101010101" pitchFamily="34" charset="0"/>
              </a:rPr>
              <a:t>from</a:t>
            </a:r>
            <a:r>
              <a:rPr lang="fr-FR" sz="4400" dirty="0">
                <a:latin typeface="Dimbo" panose="020B0603010101010101" pitchFamily="34" charset="0"/>
              </a:rPr>
              <a:t> the « </a:t>
            </a:r>
            <a:r>
              <a:rPr lang="fr-FR" sz="4400" dirty="0" err="1">
                <a:latin typeface="Dimbo" panose="020B0603010101010101" pitchFamily="34" charset="0"/>
              </a:rPr>
              <a:t>we</a:t>
            </a:r>
            <a:r>
              <a:rPr lang="fr-FR" sz="4400" dirty="0">
                <a:latin typeface="Dimbo" panose="020B0603010101010101" pitchFamily="34" charset="0"/>
              </a:rPr>
              <a:t> » perspective</a:t>
            </a:r>
            <a:r>
              <a:rPr lang="fr-FR" sz="4400" dirty="0" smtClean="0">
                <a:latin typeface="Dimbo" panose="020B0603010101010101" pitchFamily="34" charset="0"/>
              </a:rPr>
              <a:t>:</a:t>
            </a:r>
          </a:p>
          <a:p>
            <a:endParaRPr lang="fr-FR" sz="4400" dirty="0">
              <a:latin typeface="Dimbo" panose="020B0603010101010101" pitchFamily="34" charset="0"/>
            </a:endParaRPr>
          </a:p>
          <a:p>
            <a:r>
              <a:rPr lang="fr-FR" sz="4400" dirty="0" smtClean="0">
                <a:latin typeface="Dimbo" panose="020B0603010101010101" pitchFamily="34" charset="0"/>
              </a:rPr>
              <a:t>Je fais du surf en été.</a:t>
            </a:r>
            <a:endParaRPr lang="fr-FR" sz="44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05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53756" y="2238233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Dimbo" panose="020B0603010101010101" pitchFamily="34" charset="0"/>
              </a:rPr>
              <a:t>Rewrite </a:t>
            </a:r>
            <a:r>
              <a:rPr lang="fr-FR" sz="4000" dirty="0" err="1">
                <a:latin typeface="Dimbo" panose="020B0603010101010101" pitchFamily="34" charset="0"/>
              </a:rPr>
              <a:t>from</a:t>
            </a:r>
            <a:r>
              <a:rPr lang="fr-FR" sz="4000" dirty="0">
                <a:latin typeface="Dimbo" panose="020B0603010101010101" pitchFamily="34" charset="0"/>
              </a:rPr>
              <a:t> the « </a:t>
            </a:r>
            <a:r>
              <a:rPr lang="fr-FR" sz="4000" dirty="0" err="1">
                <a:latin typeface="Dimbo" panose="020B0603010101010101" pitchFamily="34" charset="0"/>
              </a:rPr>
              <a:t>we</a:t>
            </a:r>
            <a:r>
              <a:rPr lang="fr-FR" sz="4000" dirty="0">
                <a:latin typeface="Dimbo" panose="020B0603010101010101" pitchFamily="34" charset="0"/>
              </a:rPr>
              <a:t> » perspective</a:t>
            </a:r>
            <a:r>
              <a:rPr lang="fr-FR" sz="4000" dirty="0" smtClean="0">
                <a:latin typeface="Dimbo" panose="020B0603010101010101" pitchFamily="34" charset="0"/>
              </a:rPr>
              <a:t>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Quand il pleut, je joue à des jeux vidéo.</a:t>
            </a:r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20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3983</TotalTime>
  <Words>320</Words>
  <Application>Microsoft Office PowerPoint</Application>
  <PresentationFormat>Widescreen</PresentationFormat>
  <Paragraphs>128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Berlin Sans FB</vt:lpstr>
      <vt:lpstr>Bodoni MT Black</vt:lpstr>
      <vt:lpstr>Brady Bunch Remastered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33</cp:revision>
  <dcterms:created xsi:type="dcterms:W3CDTF">2013-11-22T11:47:18Z</dcterms:created>
  <dcterms:modified xsi:type="dcterms:W3CDTF">2016-06-09T13:11:03Z</dcterms:modified>
</cp:coreProperties>
</file>